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28" r:id="rId5"/>
    <p:sldId id="261" r:id="rId6"/>
    <p:sldId id="266" r:id="rId7"/>
    <p:sldId id="275" r:id="rId8"/>
    <p:sldId id="283" r:id="rId9"/>
    <p:sldId id="331" r:id="rId10"/>
    <p:sldId id="330" r:id="rId11"/>
    <p:sldId id="295" r:id="rId12"/>
    <p:sldId id="32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208" autoAdjust="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58802-4C66-4499-A6C3-2000E005F23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22D2C-377F-4F48-B290-EE418EAF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692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p.14- Zones of Regulation Book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022D2C-377F-4F48-B290-EE418EAF99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57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7DB78-BDF4-4E38-BFC9-5DB776E19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659F8A-EBD0-4AB6-95AD-ACD7D3F972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0BD46-7E9E-40CA-83FE-91FBF9401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19688-4159-49E1-A281-46F022485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EAAAC-D57F-419D-8141-941C73202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533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ACCEC-44A9-4A2E-AA90-155D4E8C5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2706B-5F0B-41A1-ACA1-F804EA90A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E8985-E04C-424D-AD4A-55AA1204C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F00C6-B319-4534-8D9B-60691BED1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351E4-8C38-4215-ACA2-2FBA86D6D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073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FB974-F67D-4268-8890-B133E52BA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46DE39-06CA-4227-BE99-D4CF79ABB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24168-E5C6-4636-A992-69889B714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9D6015-9FC8-41B3-9C83-F31E1B0A0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5CA2B-5A8F-4A39-ACF1-1AE1EAFE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64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624C5-8862-4E1D-A6E1-9D0E6E12F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DC1E4-E272-4207-A4BE-B448369776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CB225B-BB99-493D-B5BD-827B5921F7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BECA2A-B431-4796-8C95-6B97B1FEE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AB4C59-B978-43AF-AB1E-5C847F7F4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911B7-0378-4817-97D7-8EBB054D9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9F4F2-CD7B-4C03-B43A-3A076D777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CF2DE-3433-4804-A21C-53FBD260B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1AA47F-6AEC-4618-BFBE-D122366DA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E7E2AA-9004-420F-B5EB-2D4DA1973D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0B59AA-6557-4940-8125-F7FA33111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F3399E-129C-47A2-AF66-F02630C42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68D0B7-4E97-494F-8EA3-7411A4CA9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98F726-4D84-4DD2-8F3F-DD07B5B62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56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FEAB4-B63D-4D66-A888-95E2909F5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3B05A3-0721-44EB-891C-AD0710F91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2DF94A-9DBF-4A3F-9805-03FE22584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9E7B0-0FCE-4EB8-B24C-FCDE19DB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053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C9C76A-8465-4D07-B099-271AC4B05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F8985B-AB2F-48E0-9363-195B59963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8DB8D-AE91-422C-A4A7-CF06DF685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55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2CC1-9929-449D-B3CB-D578A062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8B363-00C8-4AC6-AE06-363556CB6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C681DB-54A0-4CDE-B4E1-49E509EC9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DCC64E-3741-4AD5-935B-3457B67E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9D01A1-3614-4561-933A-4974EDF1C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40054D-1DB8-4B68-BC2D-169B17E14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981FE-528F-409B-879F-E604DC986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955C0E-A796-4E1F-BF90-4EDECE411A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881C7-EA85-4163-A12B-323D2B5D3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C91C7-52BD-477C-80C4-1D687FBE0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8CD450-A1CB-41D6-B800-356554A29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0A4F3-D343-403B-BF38-9F473D959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36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6EF2B-450C-4AF3-A7F2-BF731E919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737859-30F9-4311-B8AA-3D835DA436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041D3-41AB-4BA6-99E7-B7DA844BC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53A2B-32CC-4298-A259-0F7CC225E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7A9D98-D121-41B8-ACEE-44EF0109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319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EC17B1-290A-4B0F-8588-EACA8B74A4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F0F8D6-DCEB-4E96-A536-6222798FFD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35E19-F0EC-48F6-ABEA-2DCD10592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3F045B-1325-41C3-9183-60DC027BE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388422-1221-4863-BAB3-2278DAAC4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471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68DA7F-D2A0-4240-9482-6A6E0F0E5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206BE-8245-49A3-8DD2-08CF4B5A9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A55E8-C300-464A-BD88-E33CAADA0B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B010B-B53D-4B3F-B83F-676F0CCDDD51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EDA92-A0AF-488B-9D36-12F89B7365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D7EBF-438C-4EA5-ABC7-06F637117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ADEEA-C0CA-4F99-A504-A4B855D3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119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kgCh3qLyH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131" y="290945"/>
            <a:ext cx="11137669" cy="6367549"/>
          </a:xfrm>
        </p:spPr>
        <p:txBody>
          <a:bodyPr/>
          <a:lstStyle/>
          <a:p>
            <a:pPr marL="0" indent="0" algn="ctr">
              <a:buNone/>
            </a:pPr>
            <a:r>
              <a:rPr lang="en-GB" sz="5400" b="1" u="sng" dirty="0"/>
              <a:t>A Parents’ Guide to the Zones of Regulation</a:t>
            </a:r>
            <a:r>
              <a:rPr lang="en-GB" sz="5400" b="1" dirty="0"/>
              <a:t> </a:t>
            </a:r>
          </a:p>
          <a:p>
            <a:pPr marL="0" indent="0" algn="ctr">
              <a:buNone/>
            </a:pPr>
            <a:r>
              <a:rPr lang="en-GB" sz="3200" dirty="0"/>
              <a:t>https://www.youtube.com/watch?v=aQbs4JzdZH0</a:t>
            </a:r>
          </a:p>
          <a:p>
            <a:pPr marL="0" indent="0" algn="ctr">
              <a:buNone/>
            </a:pPr>
            <a:endParaRPr lang="en-GB" sz="5400" dirty="0"/>
          </a:p>
          <a:p>
            <a:endParaRPr lang="en-GB" dirty="0"/>
          </a:p>
        </p:txBody>
      </p:sp>
      <p:pic>
        <p:nvPicPr>
          <p:cNvPr id="2" name="Picture 1" descr="Impact of teacher-to-parent communication: Research on th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072" y="2650782"/>
            <a:ext cx="4055042" cy="375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60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5CCE-7C14-416E-A126-FDDA9E5DB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9" y="365125"/>
            <a:ext cx="11800114" cy="1147791"/>
          </a:xfrm>
        </p:spPr>
        <p:txBody>
          <a:bodyPr>
            <a:normAutofit/>
          </a:bodyPr>
          <a:lstStyle/>
          <a:p>
            <a:r>
              <a:rPr lang="en-GB" sz="3600" dirty="0">
                <a:hlinkClick r:id="rId2"/>
              </a:rPr>
              <a:t>What do the Zones of Regulation Look like? – YouTube</a:t>
            </a:r>
            <a:br>
              <a:rPr lang="en-GB" sz="3600" dirty="0"/>
            </a:br>
            <a:r>
              <a:rPr lang="en-GB" sz="1800" i="1" dirty="0"/>
              <a:t>Helping  students develop social, emotional &amp; sensory regulation through using the Zones of Regulation…</a:t>
            </a:r>
            <a:br>
              <a:rPr lang="en-GB" sz="1800" i="1" dirty="0"/>
            </a:br>
            <a:endParaRPr lang="en-GB" sz="1800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E21F0-5A7F-4AAD-B8E4-7B5840B4D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229" y="1330036"/>
            <a:ext cx="11800114" cy="5403880"/>
          </a:xfrm>
        </p:spPr>
        <p:txBody>
          <a:bodyPr>
            <a:normAutofit fontScale="92500" lnSpcReduction="20000"/>
          </a:bodyPr>
          <a:lstStyle/>
          <a:p>
            <a:r>
              <a:rPr lang="en-GB" sz="3500" dirty="0"/>
              <a:t>Uses </a:t>
            </a:r>
            <a:r>
              <a:rPr lang="en-GB" sz="3500" b="1" dirty="0"/>
              <a:t>four colours to visually &amp; verbally  </a:t>
            </a:r>
            <a:r>
              <a:rPr lang="en-GB" sz="3500" dirty="0"/>
              <a:t>identify how they are functioning in the moment (emotionally &amp; levels of alertness). </a:t>
            </a:r>
            <a:r>
              <a:rPr lang="en-GB" sz="3500" b="1" dirty="0">
                <a:solidFill>
                  <a:srgbClr val="0070C0"/>
                </a:solidFill>
              </a:rPr>
              <a:t>Blue</a:t>
            </a:r>
            <a:r>
              <a:rPr lang="en-GB" sz="3500" b="1" dirty="0"/>
              <a:t> </a:t>
            </a:r>
            <a:r>
              <a:rPr lang="en-GB" sz="3500" b="1" dirty="0">
                <a:solidFill>
                  <a:srgbClr val="00B050"/>
                </a:solidFill>
              </a:rPr>
              <a:t>Green</a:t>
            </a:r>
            <a:r>
              <a:rPr lang="en-GB" sz="3500" b="1" dirty="0"/>
              <a:t> </a:t>
            </a:r>
            <a:r>
              <a:rPr lang="en-GB" sz="3500" b="1" dirty="0">
                <a:solidFill>
                  <a:srgbClr val="FFFF00"/>
                </a:solidFill>
              </a:rPr>
              <a:t>Yellow</a:t>
            </a:r>
            <a:r>
              <a:rPr lang="en-GB" sz="3500" b="1" dirty="0"/>
              <a:t> </a:t>
            </a:r>
            <a:r>
              <a:rPr lang="en-GB" sz="3500" b="1" dirty="0">
                <a:solidFill>
                  <a:srgbClr val="FF0000"/>
                </a:solidFill>
              </a:rPr>
              <a:t>Red</a:t>
            </a:r>
          </a:p>
          <a:p>
            <a:r>
              <a:rPr lang="en-GB" sz="3500" dirty="0"/>
              <a:t>Identify different  </a:t>
            </a:r>
            <a:r>
              <a:rPr lang="en-GB" sz="3500" b="1" dirty="0"/>
              <a:t>emotions, sensory needs &amp; thinking patterns </a:t>
            </a:r>
            <a:r>
              <a:rPr lang="en-GB" sz="3500" dirty="0"/>
              <a:t>that result in students moving from one zone to another</a:t>
            </a:r>
          </a:p>
          <a:p>
            <a:r>
              <a:rPr lang="en-GB" sz="3500" b="1" dirty="0"/>
              <a:t>Toolbox:</a:t>
            </a:r>
            <a:r>
              <a:rPr lang="en-GB" sz="3500" dirty="0"/>
              <a:t> Explore  &amp; use a variety of tools , sensory supports, calming techniques &amp; thinking strategies that they can use to regulate what zone they are in and how to move between them</a:t>
            </a:r>
          </a:p>
          <a:p>
            <a:r>
              <a:rPr lang="en-GB" sz="3500" dirty="0"/>
              <a:t>Learn more  about </a:t>
            </a:r>
            <a:r>
              <a:rPr lang="en-GB" sz="3500" b="1" dirty="0"/>
              <a:t>perspective taking </a:t>
            </a:r>
            <a:r>
              <a:rPr lang="en-GB" sz="3500" dirty="0"/>
              <a:t>to better understand how being in different zones impacts others’ thoughts &amp; feelings around them</a:t>
            </a:r>
          </a:p>
          <a:p>
            <a:r>
              <a:rPr lang="en-GB" sz="3500" dirty="0"/>
              <a:t>Increases </a:t>
            </a:r>
            <a:r>
              <a:rPr lang="en-GB" sz="3500" b="1" dirty="0"/>
              <a:t>vocabulary</a:t>
            </a:r>
            <a:r>
              <a:rPr lang="en-GB" sz="3500" dirty="0"/>
              <a:t> of emotional terms, skills in reading facial expressions, insights on events that trigger their behaviour &amp; problem solving skills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69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E287517-3AEF-4501-BAC8-BF25CAF23B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431626"/>
              </p:ext>
            </p:extLst>
          </p:nvPr>
        </p:nvGraphicFramePr>
        <p:xfrm>
          <a:off x="724378" y="232754"/>
          <a:ext cx="9516902" cy="583768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769418">
                  <a:extLst>
                    <a:ext uri="{9D8B030D-6E8A-4147-A177-3AD203B41FA5}">
                      <a16:colId xmlns:a16="http://schemas.microsoft.com/office/drawing/2014/main" val="1401541964"/>
                    </a:ext>
                  </a:extLst>
                </a:gridCol>
                <a:gridCol w="5747484">
                  <a:extLst>
                    <a:ext uri="{9D8B030D-6E8A-4147-A177-3AD203B41FA5}">
                      <a16:colId xmlns:a16="http://schemas.microsoft.com/office/drawing/2014/main" val="843192456"/>
                    </a:ext>
                  </a:extLst>
                </a:gridCol>
              </a:tblGrid>
              <a:tr h="499724">
                <a:tc gridSpan="2">
                  <a:txBody>
                    <a:bodyPr/>
                    <a:lstStyle/>
                    <a:p>
                      <a:r>
                        <a:rPr lang="en-GB" sz="2000" b="1"/>
                        <a:t>Zones of Regulation Glossary-Using a common language</a:t>
                      </a:r>
                      <a:endParaRPr lang="en-GB" sz="2000"/>
                    </a:p>
                  </a:txBody>
                  <a:tcPr marL="101399" marR="101399" marT="50699" marB="50699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009820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Self-regulation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Expected Behaviours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911028243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The Zones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Unexpected Behaviours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1762830156"/>
                  </a:ext>
                </a:extLst>
              </a:tr>
              <a:tr h="840445">
                <a:tc>
                  <a:txBody>
                    <a:bodyPr/>
                    <a:lstStyle/>
                    <a:p>
                      <a:r>
                        <a:rPr lang="en-GB" sz="2000"/>
                        <a:t>Blue Zone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What is the size of the problem?</a:t>
                      </a:r>
                    </a:p>
                    <a:p>
                      <a:r>
                        <a:rPr lang="en-GB" sz="2000"/>
                        <a:t>Is this a Big or a Little Problem?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654621331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Green Zone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Big Problem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3687429931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Yellow Zone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Medium Problem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328339922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Red Zone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Little Problem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3236318007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Toolbox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Inner critic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2108099562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Tools or strategies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Inner Coach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3105899267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Trigger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Superflex Thinking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2107043502"/>
                  </a:ext>
                </a:extLst>
              </a:tr>
              <a:tr h="499724">
                <a:tc>
                  <a:txBody>
                    <a:bodyPr/>
                    <a:lstStyle/>
                    <a:p>
                      <a:r>
                        <a:rPr lang="en-GB" sz="2000"/>
                        <a:t>Stop, Opt, and Go:</a:t>
                      </a:r>
                    </a:p>
                  </a:txBody>
                  <a:tcPr marL="101399" marR="101399" marT="50699" marB="50699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Rock Brain thinking</a:t>
                      </a:r>
                    </a:p>
                  </a:txBody>
                  <a:tcPr marL="101399" marR="101399" marT="50699" marB="50699"/>
                </a:tc>
                <a:extLst>
                  <a:ext uri="{0D108BD9-81ED-4DB2-BD59-A6C34878D82A}">
                    <a16:rowId xmlns:a16="http://schemas.microsoft.com/office/drawing/2014/main" val="3239330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050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974" y="353086"/>
            <a:ext cx="4994959" cy="635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0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725" y="314325"/>
            <a:ext cx="897255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200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24" y="1213164"/>
            <a:ext cx="3734916" cy="55067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540" y="171167"/>
            <a:ext cx="3855454" cy="55438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3932" y="1000869"/>
            <a:ext cx="3832363" cy="571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18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B1E20CC-9831-410D-AAFF-6264594B9F5C}"/>
              </a:ext>
            </a:extLst>
          </p:cNvPr>
          <p:cNvGraphicFramePr>
            <a:graphicFrameLocks noGrp="1"/>
          </p:cNvGraphicFramePr>
          <p:nvPr/>
        </p:nvGraphicFramePr>
        <p:xfrm>
          <a:off x="352426" y="0"/>
          <a:ext cx="107823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6460">
                  <a:extLst>
                    <a:ext uri="{9D8B030D-6E8A-4147-A177-3AD203B41FA5}">
                      <a16:colId xmlns:a16="http://schemas.microsoft.com/office/drawing/2014/main" val="2074166140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765634469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820986331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3977356520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3152608815"/>
                    </a:ext>
                  </a:extLst>
                </a:gridCol>
              </a:tblGrid>
              <a:tr h="225601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945619"/>
                  </a:ext>
                </a:extLst>
              </a:tr>
              <a:tr h="225601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391745"/>
                  </a:ext>
                </a:extLst>
              </a:tr>
              <a:tr h="225601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31491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1FDC729-AE7D-43BF-93D6-F75FF2A0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104775"/>
            <a:ext cx="1943100" cy="12858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9D1506-A4BE-4600-8934-1B04E715E07C}"/>
              </a:ext>
            </a:extLst>
          </p:cNvPr>
          <p:cNvSpPr txBox="1"/>
          <p:nvPr/>
        </p:nvSpPr>
        <p:spPr>
          <a:xfrm>
            <a:off x="352426" y="1600200"/>
            <a:ext cx="2133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Talk to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ECB174-46A6-47F7-8BAE-9B8EDFD4B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2" y="104775"/>
            <a:ext cx="1757363" cy="12858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48A660-B9F5-4FA4-AB79-98B262DF3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687" y="180975"/>
            <a:ext cx="2002828" cy="11239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02B1D2-24F5-444D-A001-C57DD2542F9E}"/>
              </a:ext>
            </a:extLst>
          </p:cNvPr>
          <p:cNvSpPr txBox="1"/>
          <p:nvPr/>
        </p:nvSpPr>
        <p:spPr>
          <a:xfrm>
            <a:off x="2728912" y="1600200"/>
            <a:ext cx="2133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Talk to an adult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4487F-1CAF-47CB-8DBD-C08C8445AB82}"/>
              </a:ext>
            </a:extLst>
          </p:cNvPr>
          <p:cNvSpPr txBox="1"/>
          <p:nvPr/>
        </p:nvSpPr>
        <p:spPr>
          <a:xfrm>
            <a:off x="4738687" y="1571625"/>
            <a:ext cx="2002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Lego time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557080-FDD3-409E-AAE6-831DAAFE6B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927" y="180975"/>
            <a:ext cx="1722942" cy="138588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B0D8F9D-05BF-4FBC-8818-A6FF0A3D7A36}"/>
              </a:ext>
            </a:extLst>
          </p:cNvPr>
          <p:cNvSpPr txBox="1"/>
          <p:nvPr/>
        </p:nvSpPr>
        <p:spPr>
          <a:xfrm>
            <a:off x="6993927" y="1603891"/>
            <a:ext cx="188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Reward time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9D5A37F-9CD0-4D0A-A2D8-98AD7CE60A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2276" y="307181"/>
            <a:ext cx="2019801" cy="11334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5AE6534-F39D-441D-89A1-BC4EB8ECC987}"/>
              </a:ext>
            </a:extLst>
          </p:cNvPr>
          <p:cNvSpPr txBox="1"/>
          <p:nvPr/>
        </p:nvSpPr>
        <p:spPr>
          <a:xfrm>
            <a:off x="9089427" y="1666875"/>
            <a:ext cx="1919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Keep going!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C931D5B-F735-4AE6-9BB5-E3FD4C7327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573" y="2436257"/>
            <a:ext cx="946638" cy="1133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2339260-FAC2-49AC-93B8-C0A2E29CEC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6211" y="2651472"/>
            <a:ext cx="1072667" cy="96219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084C400-67BC-45BF-86E5-F69740A9B0A8}"/>
              </a:ext>
            </a:extLst>
          </p:cNvPr>
          <p:cNvSpPr txBox="1"/>
          <p:nvPr/>
        </p:nvSpPr>
        <p:spPr>
          <a:xfrm>
            <a:off x="447675" y="3932669"/>
            <a:ext cx="194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Drawing time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614AB2A-1361-499A-BFB5-39BB4F8411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4292" y="2355888"/>
            <a:ext cx="1566601" cy="147899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6904686-2DE5-4C1F-ABB0-721CF8EE69F6}"/>
              </a:ext>
            </a:extLst>
          </p:cNvPr>
          <p:cNvSpPr txBox="1"/>
          <p:nvPr/>
        </p:nvSpPr>
        <p:spPr>
          <a:xfrm>
            <a:off x="2628900" y="3932669"/>
            <a:ext cx="185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Zones Check In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13C065-05C4-41A1-843A-F8F6A0D335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6307" y="2436934"/>
            <a:ext cx="1924655" cy="12763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AAAD05-1DDC-4D9C-BCBE-7C5A7F978F22}"/>
              </a:ext>
            </a:extLst>
          </p:cNvPr>
          <p:cNvSpPr txBox="1"/>
          <p:nvPr/>
        </p:nvSpPr>
        <p:spPr>
          <a:xfrm>
            <a:off x="4786307" y="3932669"/>
            <a:ext cx="1955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Calm Down Rhyme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3C45C69-EC0E-43E3-B89C-AB6EDD08F2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93927" y="2759631"/>
            <a:ext cx="1824359" cy="6682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90EB612B-9E5D-4EF2-A287-D5EA875C2F90}"/>
              </a:ext>
            </a:extLst>
          </p:cNvPr>
          <p:cNvSpPr txBox="1"/>
          <p:nvPr/>
        </p:nvSpPr>
        <p:spPr>
          <a:xfrm>
            <a:off x="6993927" y="3834883"/>
            <a:ext cx="1824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Frustrated Script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BCF81A1-179B-4165-834F-6147FA098CF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29037" y="2400836"/>
            <a:ext cx="1426278" cy="1385888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73F2DC0-8A3C-4BED-ABF8-94F99CB94FF3}"/>
              </a:ext>
            </a:extLst>
          </p:cNvPr>
          <p:cNvSpPr txBox="1"/>
          <p:nvPr/>
        </p:nvSpPr>
        <p:spPr>
          <a:xfrm>
            <a:off x="9032276" y="3932669"/>
            <a:ext cx="2019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Star Breathing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6D3F1AA-F916-458E-98E8-DB741BA8403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1584" y="4712563"/>
            <a:ext cx="1735282" cy="121066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B5C51CEF-D30F-4978-B462-FD7C4DE38DF7}"/>
              </a:ext>
            </a:extLst>
          </p:cNvPr>
          <p:cNvSpPr txBox="1"/>
          <p:nvPr/>
        </p:nvSpPr>
        <p:spPr>
          <a:xfrm>
            <a:off x="409573" y="6274636"/>
            <a:ext cx="1981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Find a safe space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8160151F-AB3A-466F-9488-250F385C991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26972" y="4712563"/>
            <a:ext cx="1367970" cy="136797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270D7DDA-2C8C-49F1-B327-B95C145C63E6}"/>
              </a:ext>
            </a:extLst>
          </p:cNvPr>
          <p:cNvSpPr txBox="1"/>
          <p:nvPr/>
        </p:nvSpPr>
        <p:spPr>
          <a:xfrm>
            <a:off x="3026567" y="6274636"/>
            <a:ext cx="1162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Stop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5076A99-9571-45A9-BBEA-333E11C244C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97382" y="4804183"/>
            <a:ext cx="1685437" cy="127635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925B360-8318-478C-9744-6197DB6EFDEF}"/>
              </a:ext>
            </a:extLst>
          </p:cNvPr>
          <p:cNvSpPr txBox="1"/>
          <p:nvPr/>
        </p:nvSpPr>
        <p:spPr>
          <a:xfrm>
            <a:off x="4897382" y="6284600"/>
            <a:ext cx="168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Keep Safe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6264E6-63F1-4672-9B25-BCD8369026C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12679" y="4774967"/>
            <a:ext cx="1685438" cy="116576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89E11C1-1353-4E61-900B-9F79BBD215B9}"/>
              </a:ext>
            </a:extLst>
          </p:cNvPr>
          <p:cNvSpPr txBox="1"/>
          <p:nvPr/>
        </p:nvSpPr>
        <p:spPr>
          <a:xfrm>
            <a:off x="6905625" y="6274636"/>
            <a:ext cx="188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Fidget Box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AE66D93-5234-4BB2-8E9A-AE7DA8C3AA3A}"/>
              </a:ext>
            </a:extLst>
          </p:cNvPr>
          <p:cNvSpPr txBox="1"/>
          <p:nvPr/>
        </p:nvSpPr>
        <p:spPr>
          <a:xfrm>
            <a:off x="9032276" y="6274636"/>
            <a:ext cx="2019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Quiet Time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2EF30706-E990-419C-B934-D5CB0EB3D98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476087" y="4754185"/>
            <a:ext cx="1132178" cy="129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76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9299"/>
            <a:ext cx="5074175" cy="63555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175" y="389299"/>
            <a:ext cx="5085510" cy="6201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26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" y="2317688"/>
            <a:ext cx="3433102" cy="37311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761" y="356386"/>
            <a:ext cx="2867025" cy="1238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4203" y="1798116"/>
            <a:ext cx="3380998" cy="46418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6715" y="2029486"/>
            <a:ext cx="3676415" cy="401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5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5886020310E5459DC95729F4DD2085" ma:contentTypeVersion="37" ma:contentTypeDescription="Create a new document." ma:contentTypeScope="" ma:versionID="ef08cef8466913b70f1551fb849d9bf1">
  <xsd:schema xmlns:xsd="http://www.w3.org/2001/XMLSchema" xmlns:xs="http://www.w3.org/2001/XMLSchema" xmlns:p="http://schemas.microsoft.com/office/2006/metadata/properties" xmlns:ns2="6839e88e-a362-42f8-9c5f-a6fd103853a8" xmlns:ns3="799f7941-9ed3-46bf-a1e5-eefbca714d17" targetNamespace="http://schemas.microsoft.com/office/2006/metadata/properties" ma:root="true" ma:fieldsID="bbef0aaec497d5b90b074d499bd8d23c" ns2:_="" ns3:_="">
    <xsd:import namespace="6839e88e-a362-42f8-9c5f-a6fd103853a8"/>
    <xsd:import namespace="799f7941-9ed3-46bf-a1e5-eefbca714d17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39e88e-a362-42f8-9c5f-a6fd103853a8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34" nillable="true" ma:displayName="Tags" ma:internalName="MediaServiceAutoTags" ma:readOnly="true">
      <xsd:simpleType>
        <xsd:restriction base="dms:Text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3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9" nillable="true" ma:displayName="Location" ma:internalName="MediaServiceLocation" ma:readOnly="true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00490da8-0274-4622-b1f7-7cc080c13a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9f7941-9ed3-46bf-a1e5-eefbca714d17" elementFormDefault="qualified">
    <xsd:import namespace="http://schemas.microsoft.com/office/2006/documentManagement/types"/>
    <xsd:import namespace="http://schemas.microsoft.com/office/infopath/2007/PartnerControls"/>
    <xsd:element name="SharedWithUsers" ma:index="3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92158e75-09e0-47bf-81ab-96def10fdb18}" ma:internalName="TaxCatchAll" ma:showField="CatchAllData" ma:web="799f7941-9ed3-46bf-a1e5-eefbca714d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6839e88e-a362-42f8-9c5f-a6fd103853a8" xsi:nil="true"/>
    <Invited_Leaders xmlns="6839e88e-a362-42f8-9c5f-a6fd103853a8" xsi:nil="true"/>
    <Members xmlns="6839e88e-a362-42f8-9c5f-a6fd103853a8">
      <UserInfo>
        <DisplayName/>
        <AccountId xsi:nil="true"/>
        <AccountType/>
      </UserInfo>
    </Members>
    <Member_Groups xmlns="6839e88e-a362-42f8-9c5f-a6fd103853a8">
      <UserInfo>
        <DisplayName/>
        <AccountId xsi:nil="true"/>
        <AccountType/>
      </UserInfo>
    </Member_Groups>
    <NotebookType xmlns="6839e88e-a362-42f8-9c5f-a6fd103853a8" xsi:nil="true"/>
    <AppVersion xmlns="6839e88e-a362-42f8-9c5f-a6fd103853a8" xsi:nil="true"/>
    <TeamsChannelId xmlns="6839e88e-a362-42f8-9c5f-a6fd103853a8" xsi:nil="true"/>
    <IsNotebookLocked xmlns="6839e88e-a362-42f8-9c5f-a6fd103853a8" xsi:nil="true"/>
    <Is_Collaboration_Space_Locked xmlns="6839e88e-a362-42f8-9c5f-a6fd103853a8" xsi:nil="true"/>
    <TaxCatchAll xmlns="799f7941-9ed3-46bf-a1e5-eefbca714d17" xsi:nil="true"/>
    <Self_Registration_Enabled xmlns="6839e88e-a362-42f8-9c5f-a6fd103853a8" xsi:nil="true"/>
    <Has_Leaders_Only_SectionGroup xmlns="6839e88e-a362-42f8-9c5f-a6fd103853a8" xsi:nil="true"/>
    <Invited_Members xmlns="6839e88e-a362-42f8-9c5f-a6fd103853a8" xsi:nil="true"/>
    <Templates xmlns="6839e88e-a362-42f8-9c5f-a6fd103853a8" xsi:nil="true"/>
    <CultureName xmlns="6839e88e-a362-42f8-9c5f-a6fd103853a8" xsi:nil="true"/>
    <lcf76f155ced4ddcb4097134ff3c332f xmlns="6839e88e-a362-42f8-9c5f-a6fd103853a8">
      <Terms xmlns="http://schemas.microsoft.com/office/infopath/2007/PartnerControls"/>
    </lcf76f155ced4ddcb4097134ff3c332f>
    <DefaultSectionNames xmlns="6839e88e-a362-42f8-9c5f-a6fd103853a8" xsi:nil="true"/>
    <FolderType xmlns="6839e88e-a362-42f8-9c5f-a6fd103853a8" xsi:nil="true"/>
    <Leaders xmlns="6839e88e-a362-42f8-9c5f-a6fd103853a8">
      <UserInfo>
        <DisplayName/>
        <AccountId xsi:nil="true"/>
        <AccountType/>
      </UserInfo>
    </Leaders>
    <Math_Settings xmlns="6839e88e-a362-42f8-9c5f-a6fd103853a8" xsi:nil="true"/>
    <Owner xmlns="6839e88e-a362-42f8-9c5f-a6fd103853a8">
      <UserInfo>
        <DisplayName/>
        <AccountId xsi:nil="true"/>
        <AccountType/>
      </UserInfo>
    </Owner>
    <Distribution_Groups xmlns="6839e88e-a362-42f8-9c5f-a6fd103853a8" xsi:nil="true"/>
  </documentManagement>
</p:properties>
</file>

<file path=customXml/itemProps1.xml><?xml version="1.0" encoding="utf-8"?>
<ds:datastoreItem xmlns:ds="http://schemas.openxmlformats.org/officeDocument/2006/customXml" ds:itemID="{B1C73C7F-357C-4A36-A69F-39660A40E4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39e88e-a362-42f8-9c5f-a6fd103853a8"/>
    <ds:schemaRef ds:uri="799f7941-9ed3-46bf-a1e5-eefbca714d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9E499B-5AA2-411C-9DC0-5D437A39AA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EFE39F-5445-4F98-B29A-F17F039E842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30b02239-967e-41db-bc98-98fd09cbfbec"/>
    <ds:schemaRef ds:uri="2b1069a6-6f76-4523-9695-9a1a68ee6927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  <ds:schemaRef ds:uri="6839e88e-a362-42f8-9c5f-a6fd103853a8"/>
    <ds:schemaRef ds:uri="799f7941-9ed3-46bf-a1e5-eefbca714d1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287</Words>
  <Application>Microsoft Office PowerPoint</Application>
  <PresentationFormat>Widescreen</PresentationFormat>
  <Paragraphs>66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What do the Zones of Regulation Look like? – YouTube Helping  students develop social, emotional &amp; sensory regulation through using the Zones of Regulation…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Regulation:  Fostering self -regulation and emotional control Edward Field Primary School: 01.09.20- Laura Sykes</dc:title>
  <dc:creator>Edward Feild SENCO</dc:creator>
  <cp:lastModifiedBy>Laura Sykes</cp:lastModifiedBy>
  <cp:revision>19</cp:revision>
  <dcterms:created xsi:type="dcterms:W3CDTF">2020-08-31T18:15:26Z</dcterms:created>
  <dcterms:modified xsi:type="dcterms:W3CDTF">2025-09-14T16:32:34Z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0x0101007E5886020310E5459DC95729F4DD2085</vt:lpwstr>
  </property>
</Properties>
</file>