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handoutMasterIdLst>
    <p:handoutMasterId r:id="rId8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66273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7663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3488" y="0"/>
            <a:ext cx="2887662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6FC4DB-3EF2-4F1E-B3FC-E266A95E9B3F}" type="datetimeFigureOut">
              <a:rPr lang="en-GB" smtClean="0"/>
              <a:t>18/05/2017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887663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3488" y="9428163"/>
            <a:ext cx="2887662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F5EE4D-08BC-4124-BE8A-1BE70D3C09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6650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A1A0809-6A02-4715-AEF9-01640CAF6CD4}" type="slidenum">
              <a:rPr lang="en-GB" smtClean="0"/>
              <a:t>‹#›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D711CAE4-CC8E-458D-AB83-B08EB25D35E2}" type="datetimeFigureOut">
              <a:rPr lang="en-GB" smtClean="0"/>
              <a:t>16/05/2017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wiggle.org.uk/" TargetMode="External"/><Relationship Id="rId2" Type="http://schemas.openxmlformats.org/officeDocument/2006/relationships/hyperlink" Target="http://www.kidrex.org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kidzsearch.com/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nappymaths.com/" TargetMode="External"/><Relationship Id="rId3" Type="http://schemas.openxmlformats.org/officeDocument/2006/relationships/hyperlink" Target="http://www.ictgames.com/" TargetMode="External"/><Relationship Id="rId7" Type="http://schemas.openxmlformats.org/officeDocument/2006/relationships/hyperlink" Target="http://www.mathsframe.co.uk/" TargetMode="External"/><Relationship Id="rId2" Type="http://schemas.openxmlformats.org/officeDocument/2006/relationships/hyperlink" Target="http://www.activelearnprimary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athplayground.com/" TargetMode="External"/><Relationship Id="rId5" Type="http://schemas.openxmlformats.org/officeDocument/2006/relationships/hyperlink" Target="http://www.timestableme.com/" TargetMode="External"/><Relationship Id="rId4" Type="http://schemas.openxmlformats.org/officeDocument/2006/relationships/hyperlink" Target="http://www.multiplication.com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ctgames.com/" TargetMode="External"/><Relationship Id="rId2" Type="http://schemas.openxmlformats.org/officeDocument/2006/relationships/hyperlink" Target="http://www.oxfordowl.co.uk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ntenceplay.co.uk/" TargetMode="External"/><Relationship Id="rId4" Type="http://schemas.openxmlformats.org/officeDocument/2006/relationships/hyperlink" Target="http://www.phonicsplay.co.uk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winkl.co.uk/" TargetMode="External"/><Relationship Id="rId2" Type="http://schemas.openxmlformats.org/officeDocument/2006/relationships/hyperlink" Target="http://www.busything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primaryhomeworkhelp.co.uk/" TargetMode="External"/><Relationship Id="rId5" Type="http://schemas.openxmlformats.org/officeDocument/2006/relationships/hyperlink" Target="http://www.oxfordowl.co.uk/" TargetMode="External"/><Relationship Id="rId4" Type="http://schemas.openxmlformats.org/officeDocument/2006/relationships/hyperlink" Target="http://www.bbc.co.uk/education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196752"/>
            <a:ext cx="7543800" cy="2593975"/>
          </a:xfrm>
        </p:spPr>
        <p:txBody>
          <a:bodyPr>
            <a:normAutofit/>
          </a:bodyPr>
          <a:lstStyle/>
          <a:p>
            <a:r>
              <a:rPr lang="en-GB" dirty="0" smtClean="0"/>
              <a:t>Helping your child to learn on-line.</a:t>
            </a:r>
            <a:endParaRPr lang="en-GB" dirty="0"/>
          </a:p>
        </p:txBody>
      </p:sp>
      <p:pic>
        <p:nvPicPr>
          <p:cNvPr id="1026" name="Picture 2" descr="C:\Users\Teacher\Pictures\Falcons 2015-16\Term 5\P108022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5362">
            <a:off x="5283470" y="4044405"/>
            <a:ext cx="2808312" cy="21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Teacher\Pictures\Falcons 2015-16\Term 5\P108022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5362">
            <a:off x="5283470" y="4044405"/>
            <a:ext cx="2808312" cy="210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Teacher\Pictures\Falcons 2015-16\Term 5\P10802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019035"/>
            <a:ext cx="3096344" cy="2322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507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Safety first!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7620000" cy="4800600"/>
          </a:xfrm>
        </p:spPr>
        <p:txBody>
          <a:bodyPr/>
          <a:lstStyle/>
          <a:p>
            <a:r>
              <a:rPr lang="en-GB" dirty="0" smtClean="0"/>
              <a:t>In one of our classes 22 out of 29 children said they had seen something on the Internet that had frightened or upset them.</a:t>
            </a:r>
          </a:p>
          <a:p>
            <a:r>
              <a:rPr lang="en-GB" dirty="0" smtClean="0"/>
              <a:t>17 of them hadn’t told a grown-up!</a:t>
            </a:r>
          </a:p>
          <a:p>
            <a:endParaRPr lang="en-GB" dirty="0"/>
          </a:p>
          <a:p>
            <a:pPr marL="114300" indent="0">
              <a:buNone/>
            </a:pPr>
            <a:r>
              <a:rPr lang="en-GB" dirty="0" smtClean="0"/>
              <a:t>Safe searching</a:t>
            </a:r>
          </a:p>
          <a:p>
            <a:pPr marL="114300" indent="0">
              <a:buNone/>
            </a:pPr>
            <a:r>
              <a:rPr lang="en-GB" dirty="0" smtClean="0">
                <a:hlinkClick r:id="rId2"/>
              </a:rPr>
              <a:t>www.kidrex.org</a:t>
            </a:r>
            <a:endParaRPr lang="en-GB" dirty="0" smtClean="0"/>
          </a:p>
          <a:p>
            <a:pPr marL="114300" indent="0">
              <a:buNone/>
            </a:pPr>
            <a:r>
              <a:rPr lang="en-GB" dirty="0" smtClean="0">
                <a:hlinkClick r:id="rId3"/>
              </a:rPr>
              <a:t>www.swiggle.org.uk</a:t>
            </a:r>
            <a:endParaRPr lang="en-GB" dirty="0" smtClean="0"/>
          </a:p>
          <a:p>
            <a:pPr marL="114300" indent="0">
              <a:buNone/>
            </a:pPr>
            <a:r>
              <a:rPr lang="en-GB" dirty="0" smtClean="0">
                <a:hlinkClick r:id="rId4"/>
              </a:rPr>
              <a:t>www.kidzsearch.com</a:t>
            </a:r>
            <a:endParaRPr lang="en-GB" dirty="0" smtClean="0"/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 smtClean="0"/>
              <a:t>YouTube kids app (beware of advertising)</a:t>
            </a:r>
          </a:p>
          <a:p>
            <a:pPr marL="11430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285048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87208" cy="1143000"/>
          </a:xfrm>
        </p:spPr>
        <p:txBody>
          <a:bodyPr/>
          <a:lstStyle/>
          <a:p>
            <a:r>
              <a:rPr lang="en-GB" dirty="0" smtClean="0"/>
              <a:t>Making maths fun </a:t>
            </a:r>
            <a:r>
              <a:rPr lang="en-GB" sz="4400" dirty="0" smtClean="0"/>
              <a:t>(free on-line).</a:t>
            </a:r>
            <a:endParaRPr lang="en-GB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340768"/>
            <a:ext cx="7620000" cy="4800600"/>
          </a:xfrm>
        </p:spPr>
        <p:txBody>
          <a:bodyPr>
            <a:normAutofit fontScale="47500" lnSpcReduction="20000"/>
          </a:bodyPr>
          <a:lstStyle/>
          <a:p>
            <a:pPr marL="114300" indent="0">
              <a:buNone/>
            </a:pPr>
            <a:endParaRPr lang="en-GB" dirty="0" smtClean="0"/>
          </a:p>
          <a:p>
            <a:pPr marL="114300" indent="0">
              <a:buNone/>
            </a:pP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Active Learn (Abacas)</a:t>
            </a:r>
          </a:p>
          <a:p>
            <a:pPr marL="114300" indent="0">
              <a:buNone/>
            </a:pPr>
            <a:r>
              <a:rPr lang="en-GB" sz="2900" dirty="0" smtClean="0">
                <a:solidFill>
                  <a:srgbClr val="0070C0"/>
                </a:solidFill>
                <a:hlinkClick r:id="rId2"/>
              </a:rPr>
              <a:t>www.activelearnprimary.co.uk</a:t>
            </a:r>
            <a:endParaRPr lang="en-GB" sz="2900" dirty="0" smtClean="0">
              <a:solidFill>
                <a:srgbClr val="0070C0"/>
              </a:solidFill>
            </a:endParaRPr>
          </a:p>
          <a:p>
            <a:pPr marL="114300" indent="0">
              <a:buNone/>
            </a:pPr>
            <a:r>
              <a:rPr lang="en-GB" sz="2900" b="1" dirty="0" smtClean="0"/>
              <a:t>User name </a:t>
            </a:r>
            <a:r>
              <a:rPr lang="en-GB" sz="2900" dirty="0" smtClean="0"/>
              <a:t>: child’s name and initial (all in lower case) e.g. </a:t>
            </a:r>
            <a:r>
              <a:rPr lang="en-GB" sz="2900" dirty="0" err="1" smtClean="0"/>
              <a:t>zoep</a:t>
            </a:r>
            <a:endParaRPr lang="en-GB" sz="2900" dirty="0" smtClean="0"/>
          </a:p>
          <a:p>
            <a:pPr marL="114300" indent="0">
              <a:buNone/>
            </a:pPr>
            <a:r>
              <a:rPr lang="en-GB" sz="2900" b="1" dirty="0" smtClean="0"/>
              <a:t>Password</a:t>
            </a:r>
            <a:r>
              <a:rPr lang="en-GB" sz="2900" dirty="0" smtClean="0"/>
              <a:t>: child’s class name (all in lower case) e.g. wrens</a:t>
            </a:r>
          </a:p>
          <a:p>
            <a:pPr marL="114300" indent="0">
              <a:buNone/>
            </a:pPr>
            <a:r>
              <a:rPr lang="en-GB" sz="2900" b="1" dirty="0" smtClean="0"/>
              <a:t>School code</a:t>
            </a:r>
            <a:r>
              <a:rPr lang="en-GB" sz="2900" dirty="0" smtClean="0"/>
              <a:t>: </a:t>
            </a:r>
            <a:r>
              <a:rPr lang="en-GB" sz="2900" dirty="0" err="1" smtClean="0"/>
              <a:t>ljsw</a:t>
            </a:r>
            <a:r>
              <a:rPr lang="en-GB" sz="2900" dirty="0" smtClean="0"/>
              <a:t> (lemon jelly sausage winder)</a:t>
            </a:r>
          </a:p>
          <a:p>
            <a:pPr marL="114300" indent="0">
              <a:buNone/>
            </a:pPr>
            <a:r>
              <a:rPr lang="en-GB" sz="2300" i="1" dirty="0" smtClean="0"/>
              <a:t>				Some games do not work on tablets</a:t>
            </a:r>
          </a:p>
          <a:p>
            <a:pPr marL="114300" indent="0">
              <a:buNone/>
            </a:pPr>
            <a:endParaRPr lang="en-GB" sz="2000" i="1" dirty="0"/>
          </a:p>
          <a:p>
            <a:pPr marL="114300" indent="0">
              <a:buNone/>
            </a:pP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ICT games</a:t>
            </a:r>
          </a:p>
          <a:p>
            <a:pPr marL="114300" indent="0">
              <a:buNone/>
            </a:pPr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  <a:hlinkClick r:id="rId3"/>
              </a:rPr>
              <a:t>www.ictgames.com</a:t>
            </a:r>
            <a:endParaRPr lang="en-GB" sz="29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endParaRPr lang="en-GB" sz="2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sz="3800" b="1" dirty="0" smtClean="0">
                <a:solidFill>
                  <a:schemeClr val="accent1">
                    <a:lumMod val="50000"/>
                  </a:schemeClr>
                </a:solidFill>
              </a:rPr>
              <a:t>Multiplication.com</a:t>
            </a:r>
            <a:r>
              <a:rPr lang="en-GB" sz="3800" dirty="0" smtClean="0"/>
              <a:t> </a:t>
            </a:r>
            <a:r>
              <a:rPr lang="en-GB" sz="3400" i="1" dirty="0" smtClean="0"/>
              <a:t>(not just multiplication</a:t>
            </a:r>
            <a:r>
              <a:rPr lang="en-GB" sz="3400" i="1" dirty="0" smtClean="0">
                <a:solidFill>
                  <a:schemeClr val="accent1">
                    <a:lumMod val="50000"/>
                  </a:schemeClr>
                </a:solidFill>
              </a:rPr>
              <a:t>)     </a:t>
            </a:r>
            <a:r>
              <a:rPr lang="en-GB" sz="4200" i="1" dirty="0" smtClean="0">
                <a:solidFill>
                  <a:schemeClr val="accent1">
                    <a:lumMod val="50000"/>
                  </a:schemeClr>
                </a:solidFill>
              </a:rPr>
              <a:t>and    </a:t>
            </a: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Times </a:t>
            </a:r>
            <a:r>
              <a:rPr lang="en-GB" sz="4200" b="1" dirty="0">
                <a:solidFill>
                  <a:schemeClr val="accent1">
                    <a:lumMod val="50000"/>
                  </a:schemeClr>
                </a:solidFill>
              </a:rPr>
              <a:t>table me</a:t>
            </a:r>
            <a:endParaRPr lang="en-GB" sz="59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sz="2900" dirty="0" smtClean="0">
                <a:hlinkClick r:id="rId4"/>
              </a:rPr>
              <a:t>www.multiplication.com</a:t>
            </a:r>
            <a:r>
              <a:rPr lang="en-GB" sz="2900" dirty="0" smtClean="0"/>
              <a:t>		                     </a:t>
            </a:r>
            <a:r>
              <a:rPr lang="en-GB" sz="2900" dirty="0" smtClean="0">
                <a:hlinkClick r:id="rId5"/>
              </a:rPr>
              <a:t>www.timestableme.com</a:t>
            </a:r>
            <a:endParaRPr lang="en-GB" sz="2900" dirty="0" smtClean="0"/>
          </a:p>
          <a:p>
            <a:pPr marL="114300" indent="0">
              <a:buNone/>
            </a:pPr>
            <a:endParaRPr lang="en-GB" sz="1800" dirty="0"/>
          </a:p>
          <a:p>
            <a:pPr marL="114300" indent="0">
              <a:buNone/>
            </a:pPr>
            <a:endParaRPr lang="en-GB" sz="2000" dirty="0" smtClean="0"/>
          </a:p>
          <a:p>
            <a:pPr marL="114300" indent="0">
              <a:buNone/>
            </a:pP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Mathplayground.com       </a:t>
            </a:r>
            <a:r>
              <a:rPr lang="en-GB" sz="4200" i="1" dirty="0" smtClean="0">
                <a:solidFill>
                  <a:schemeClr val="accent1">
                    <a:lumMod val="50000"/>
                  </a:schemeClr>
                </a:solidFill>
              </a:rPr>
              <a:t>and</a:t>
            </a: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en-GB" sz="4200" b="1" dirty="0" err="1" smtClean="0">
                <a:solidFill>
                  <a:schemeClr val="accent1">
                    <a:lumMod val="50000"/>
                  </a:schemeClr>
                </a:solidFill>
              </a:rPr>
              <a:t>Mathsframe</a:t>
            </a:r>
            <a:endParaRPr lang="en-GB" sz="4200" b="1" dirty="0" smtClean="0">
              <a:solidFill>
                <a:schemeClr val="accent1">
                  <a:lumMod val="50000"/>
                </a:schemeClr>
              </a:solidFill>
              <a:hlinkClick r:id="rId6"/>
            </a:endParaRPr>
          </a:p>
          <a:p>
            <a:pPr marL="114300" indent="0">
              <a:buNone/>
            </a:pPr>
            <a:r>
              <a:rPr lang="en-GB" sz="2900" dirty="0" smtClean="0">
                <a:hlinkClick r:id="rId6"/>
              </a:rPr>
              <a:t>www.mathplayground.com</a:t>
            </a:r>
            <a:r>
              <a:rPr lang="en-GB" sz="2900" dirty="0"/>
              <a:t>	</a:t>
            </a:r>
            <a:r>
              <a:rPr lang="en-GB" sz="2900" dirty="0" smtClean="0"/>
              <a:t>            </a:t>
            </a:r>
            <a:r>
              <a:rPr lang="en-GB" sz="2900" dirty="0" smtClean="0">
                <a:hlinkClick r:id="rId7"/>
              </a:rPr>
              <a:t>www.mathsframe.co.uk</a:t>
            </a:r>
            <a:endParaRPr lang="en-GB" sz="2900" dirty="0" smtClean="0"/>
          </a:p>
          <a:p>
            <a:pPr marL="114300" indent="0">
              <a:buNone/>
            </a:pPr>
            <a:r>
              <a:rPr lang="en-GB" sz="2000" dirty="0" smtClean="0"/>
              <a:t>  </a:t>
            </a:r>
          </a:p>
          <a:p>
            <a:pPr marL="114300" indent="0">
              <a:buNone/>
            </a:pPr>
            <a:endParaRPr lang="en-GB" sz="36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sz="4200" b="1" dirty="0" smtClean="0">
                <a:solidFill>
                  <a:schemeClr val="accent1">
                    <a:lumMod val="50000"/>
                  </a:schemeClr>
                </a:solidFill>
              </a:rPr>
              <a:t>Snappy maths</a:t>
            </a:r>
          </a:p>
          <a:p>
            <a:pPr marL="114300" indent="0">
              <a:buNone/>
            </a:pPr>
            <a:r>
              <a:rPr lang="en-GB" sz="2900" dirty="0" smtClean="0">
                <a:hlinkClick r:id="rId8"/>
              </a:rPr>
              <a:t>www.snappymaths.com</a:t>
            </a:r>
            <a:endParaRPr lang="en-GB" sz="2900" dirty="0" smtClean="0"/>
          </a:p>
          <a:p>
            <a:pPr marL="114300" indent="0">
              <a:buNone/>
            </a:pPr>
            <a:endParaRPr lang="en-GB" sz="2500" dirty="0"/>
          </a:p>
        </p:txBody>
      </p:sp>
    </p:spTree>
    <p:extLst>
      <p:ext uri="{BB962C8B-B14F-4D97-AF65-F5344CB8AC3E}">
        <p14:creationId xmlns:p14="http://schemas.microsoft.com/office/powerpoint/2010/main" val="607977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Making maths fun – (apps)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GB" sz="3200" b="1" dirty="0" smtClean="0">
                <a:solidFill>
                  <a:schemeClr val="accent1">
                    <a:lumMod val="50000"/>
                  </a:schemeClr>
                </a:solidFill>
              </a:rPr>
              <a:t>Doodle Maths</a:t>
            </a:r>
          </a:p>
          <a:p>
            <a:pPr marL="114300" indent="0">
              <a:buNone/>
            </a:pPr>
            <a:endParaRPr lang="en-GB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sz="3200" b="1" dirty="0" smtClean="0">
                <a:solidFill>
                  <a:schemeClr val="accent1">
                    <a:lumMod val="50000"/>
                  </a:schemeClr>
                </a:solidFill>
              </a:rPr>
              <a:t>Doodle Tables</a:t>
            </a:r>
          </a:p>
          <a:p>
            <a:pPr marL="114300" indent="0">
              <a:buNone/>
            </a:pPr>
            <a:endParaRPr lang="en-GB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sz="3200" b="1" dirty="0" err="1" smtClean="0">
                <a:solidFill>
                  <a:schemeClr val="accent1">
                    <a:lumMod val="50000"/>
                  </a:schemeClr>
                </a:solidFill>
              </a:rPr>
              <a:t>Squeeble</a:t>
            </a:r>
            <a:r>
              <a:rPr lang="en-GB" sz="3200" b="1" dirty="0" smtClean="0">
                <a:solidFill>
                  <a:schemeClr val="accent1">
                    <a:lumMod val="50000"/>
                  </a:schemeClr>
                </a:solidFill>
              </a:rPr>
              <a:t> Maths (various)</a:t>
            </a:r>
            <a:endParaRPr lang="en-GB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81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Exciting English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7620000" cy="4800600"/>
          </a:xfrm>
        </p:spPr>
        <p:txBody>
          <a:bodyPr>
            <a:normAutofit fontScale="77500" lnSpcReduction="20000"/>
          </a:bodyPr>
          <a:lstStyle/>
          <a:p>
            <a:pPr marL="114300" indent="0">
              <a:buNone/>
            </a:pPr>
            <a:r>
              <a:rPr lang="en-GB" sz="3300" b="1" dirty="0" smtClean="0"/>
              <a:t>Reading</a:t>
            </a:r>
          </a:p>
          <a:p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</a:rPr>
              <a:t>Oxford Owl</a:t>
            </a:r>
          </a:p>
          <a:p>
            <a:pPr marL="114300" indent="0">
              <a:buNone/>
            </a:pPr>
            <a:r>
              <a:rPr lang="en-GB" dirty="0" smtClean="0">
                <a:hlinkClick r:id="rId2"/>
              </a:rPr>
              <a:t>www.oxfordowl.co.uk</a:t>
            </a:r>
            <a:endParaRPr lang="en-GB" dirty="0" smtClean="0"/>
          </a:p>
          <a:p>
            <a:pPr marL="114300" indent="0">
              <a:buNone/>
            </a:pPr>
            <a:r>
              <a:rPr lang="en-GB" dirty="0" smtClean="0"/>
              <a:t>Free on-line e-books and audio books that all form part of our new reading scheme.</a:t>
            </a:r>
          </a:p>
          <a:p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</a:rPr>
              <a:t>Inference Ace </a:t>
            </a:r>
            <a:r>
              <a:rPr lang="en-GB" b="1" dirty="0" smtClean="0"/>
              <a:t>(</a:t>
            </a:r>
            <a:r>
              <a:rPr lang="en-GB" dirty="0" smtClean="0"/>
              <a:t>app</a:t>
            </a:r>
            <a:r>
              <a:rPr lang="en-GB" b="1" dirty="0" smtClean="0"/>
              <a:t>) </a:t>
            </a:r>
          </a:p>
          <a:p>
            <a:pPr marL="114300" indent="0">
              <a:buNone/>
            </a:pPr>
            <a:r>
              <a:rPr lang="en-GB" dirty="0" smtClean="0"/>
              <a:t>Great for children who struggle to comprehend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sz="3300" b="1" dirty="0" smtClean="0"/>
              <a:t>Writing, spelling and grammar</a:t>
            </a:r>
          </a:p>
          <a:p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</a:rPr>
              <a:t>ICT games</a:t>
            </a:r>
          </a:p>
          <a:p>
            <a:pPr marL="114300" indent="0">
              <a:buNone/>
            </a:pPr>
            <a:r>
              <a:rPr lang="en-GB" dirty="0" smtClean="0">
                <a:hlinkClick r:id="rId3"/>
              </a:rPr>
              <a:t>www.ictgames.com</a:t>
            </a:r>
            <a:endParaRPr lang="en-GB" dirty="0" smtClean="0"/>
          </a:p>
          <a:p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</a:rPr>
              <a:t>Phonics Play</a:t>
            </a:r>
          </a:p>
          <a:p>
            <a:pPr marL="114300" indent="0">
              <a:buNone/>
            </a:pPr>
            <a:r>
              <a:rPr lang="en-GB" dirty="0" smtClean="0">
                <a:hlinkClick r:id="rId4"/>
              </a:rPr>
              <a:t>www.phonicsplay.co.uk</a:t>
            </a:r>
            <a:r>
              <a:rPr lang="en-GB" dirty="0" smtClean="0"/>
              <a:t> </a:t>
            </a:r>
          </a:p>
          <a:p>
            <a:pPr marL="114300" indent="0">
              <a:buNone/>
            </a:pPr>
            <a:r>
              <a:rPr lang="en-GB" dirty="0" smtClean="0"/>
              <a:t>This sight is subscription based with some free content </a:t>
            </a:r>
          </a:p>
          <a:p>
            <a:r>
              <a:rPr lang="en-GB" sz="2600" b="1" dirty="0" smtClean="0">
                <a:solidFill>
                  <a:schemeClr val="accent1">
                    <a:lumMod val="50000"/>
                  </a:schemeClr>
                </a:solidFill>
              </a:rPr>
              <a:t>Sentence Play</a:t>
            </a:r>
            <a:endParaRPr lang="en-GB" sz="2600" b="1" dirty="0">
              <a:solidFill>
                <a:schemeClr val="accent1">
                  <a:lumMod val="50000"/>
                </a:schemeClr>
              </a:solidFill>
              <a:hlinkClick r:id="rId5"/>
            </a:endParaRPr>
          </a:p>
          <a:p>
            <a:pPr marL="114300" indent="0">
              <a:buNone/>
            </a:pPr>
            <a:r>
              <a:rPr lang="en-GB" dirty="0" smtClean="0">
                <a:hlinkClick r:id="rId5"/>
              </a:rPr>
              <a:t>www.sentenceplay.co.uk</a:t>
            </a:r>
            <a:endParaRPr lang="en-GB" dirty="0" smtClean="0"/>
          </a:p>
          <a:p>
            <a:pPr marL="114300" indent="0">
              <a:buNone/>
            </a:pPr>
            <a:endParaRPr lang="en-GB" dirty="0" smtClean="0"/>
          </a:p>
          <a:p>
            <a:pPr marL="114300" indent="0">
              <a:buNone/>
            </a:pPr>
            <a:endParaRPr lang="en-GB" dirty="0" smtClean="0"/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endParaRPr lang="en-GB" dirty="0" smtClean="0"/>
          </a:p>
          <a:p>
            <a:pPr marL="114300" indent="0">
              <a:buNone/>
            </a:pPr>
            <a:endParaRPr lang="en-GB" dirty="0" smtClean="0"/>
          </a:p>
          <a:p>
            <a:pPr marL="11430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550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Great all-rounders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7620000" cy="4988024"/>
          </a:xfrm>
        </p:spPr>
        <p:txBody>
          <a:bodyPr>
            <a:normAutofit fontScale="62500" lnSpcReduction="20000"/>
          </a:bodyPr>
          <a:lstStyle/>
          <a:p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</a:rPr>
              <a:t>Busy Things </a:t>
            </a:r>
            <a:r>
              <a:rPr lang="en-GB" dirty="0" smtClean="0"/>
              <a:t>(Nursery to Year 2)</a:t>
            </a:r>
          </a:p>
          <a:p>
            <a:pPr marL="114300" indent="0">
              <a:buNone/>
            </a:pPr>
            <a:r>
              <a:rPr lang="en-GB" sz="2900" dirty="0" smtClean="0">
                <a:hlinkClick r:id="rId2"/>
              </a:rPr>
              <a:t>www.busythings.co.uk</a:t>
            </a:r>
            <a:endParaRPr lang="en-GB" sz="2900" dirty="0" smtClean="0"/>
          </a:p>
          <a:p>
            <a:pPr marL="114300" indent="0">
              <a:buNone/>
            </a:pPr>
            <a:r>
              <a:rPr lang="en-GB" dirty="0" smtClean="0"/>
              <a:t>All our EYFS and KS1 children have an account (check with teachers for log-in details)</a:t>
            </a:r>
          </a:p>
          <a:p>
            <a:pPr marL="114300" indent="0">
              <a:buNone/>
            </a:pPr>
            <a:endParaRPr lang="en-GB" dirty="0" smtClean="0"/>
          </a:p>
          <a:p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</a:rPr>
              <a:t>Twinkl</a:t>
            </a:r>
          </a:p>
          <a:p>
            <a:pPr marL="114300" indent="0">
              <a:buNone/>
            </a:pPr>
            <a:r>
              <a:rPr lang="en-GB" sz="2900" dirty="0" smtClean="0">
                <a:hlinkClick r:id="rId3"/>
              </a:rPr>
              <a:t>www.twinkl.co.uk</a:t>
            </a:r>
            <a:endParaRPr lang="en-GB" sz="2900" dirty="0" smtClean="0"/>
          </a:p>
          <a:p>
            <a:pPr marL="114300" indent="0">
              <a:buNone/>
            </a:pPr>
            <a:r>
              <a:rPr lang="en-GB" dirty="0" smtClean="0"/>
              <a:t>Printable resources for every subject. There is some free content.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</a:rPr>
              <a:t>BBC Education</a:t>
            </a:r>
          </a:p>
          <a:p>
            <a:pPr marL="114300" indent="0">
              <a:buNone/>
            </a:pPr>
            <a:r>
              <a:rPr lang="en-GB" sz="2900" dirty="0" smtClean="0">
                <a:hlinkClick r:id="rId4"/>
              </a:rPr>
              <a:t>www.bbc.co.uk/education</a:t>
            </a:r>
            <a:endParaRPr lang="en-GB" sz="2900" dirty="0" smtClean="0"/>
          </a:p>
          <a:p>
            <a:pPr marL="114300" indent="0">
              <a:buNone/>
            </a:pPr>
            <a:r>
              <a:rPr lang="en-GB" dirty="0" smtClean="0"/>
              <a:t>Clips, games and information about a wide range of subjects.</a:t>
            </a:r>
          </a:p>
          <a:p>
            <a:pPr marL="114300" indent="0">
              <a:buNone/>
            </a:pPr>
            <a:r>
              <a:rPr lang="en-GB" dirty="0" smtClean="0"/>
              <a:t>Great for understanding spelling and grammar rules.</a:t>
            </a:r>
          </a:p>
          <a:p>
            <a:endParaRPr lang="en-GB" dirty="0"/>
          </a:p>
          <a:p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</a:rPr>
              <a:t>Oxford Owl</a:t>
            </a:r>
          </a:p>
          <a:p>
            <a:pPr marL="114300" indent="0">
              <a:buNone/>
            </a:pPr>
            <a:r>
              <a:rPr lang="en-GB" sz="2900" dirty="0" smtClean="0">
                <a:solidFill>
                  <a:schemeClr val="accent1">
                    <a:lumMod val="50000"/>
                  </a:schemeClr>
                </a:solidFill>
                <a:hlinkClick r:id="rId5"/>
              </a:rPr>
              <a:t>www.oxfordowl.co.uk</a:t>
            </a:r>
            <a:endParaRPr lang="en-GB" sz="2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r>
              <a:rPr lang="en-GB" dirty="0" smtClean="0"/>
              <a:t>As well as the books, Oxford Owl has a range of free games, parental advice and fun activities to support learning.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sz="2900" b="1" dirty="0" smtClean="0">
                <a:solidFill>
                  <a:schemeClr val="accent1">
                    <a:lumMod val="50000"/>
                  </a:schemeClr>
                </a:solidFill>
              </a:rPr>
              <a:t>Primary Homework Help</a:t>
            </a:r>
          </a:p>
          <a:p>
            <a:pPr marL="114300" indent="0">
              <a:buNone/>
            </a:pPr>
            <a:r>
              <a:rPr lang="en-GB" sz="2900" dirty="0" smtClean="0">
                <a:solidFill>
                  <a:schemeClr val="accent1">
                    <a:lumMod val="50000"/>
                  </a:schemeClr>
                </a:solidFill>
                <a:hlinkClick r:id="rId6"/>
              </a:rPr>
              <a:t>www.primaryhomeworkhelp.co.uk</a:t>
            </a:r>
            <a:endParaRPr lang="en-GB" sz="29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114300" indent="0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899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3091</TotalTime>
  <Words>278</Words>
  <Application>Microsoft Office PowerPoint</Application>
  <PresentationFormat>On-screen Show (4:3)</PresentationFormat>
  <Paragraphs>79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Adjacency</vt:lpstr>
      <vt:lpstr>Helping your child to learn on-line.</vt:lpstr>
      <vt:lpstr>Safety first!</vt:lpstr>
      <vt:lpstr>Making maths fun (free on-line).</vt:lpstr>
      <vt:lpstr>Making maths fun – (apps)</vt:lpstr>
      <vt:lpstr>Exciting English</vt:lpstr>
      <vt:lpstr>Great all-rounders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Helping your child to learn on-line.</dc:title>
  <dc:creator>Teacher</dc:creator>
  <cp:lastModifiedBy>Teacher</cp:lastModifiedBy>
  <cp:revision>18</cp:revision>
  <cp:lastPrinted>2017-05-18T18:08:19Z</cp:lastPrinted>
  <dcterms:created xsi:type="dcterms:W3CDTF">2017-05-16T16:20:59Z</dcterms:created>
  <dcterms:modified xsi:type="dcterms:W3CDTF">2017-05-18T19:52:54Z</dcterms:modified>
</cp:coreProperties>
</file>